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5" r:id="rId15"/>
    <p:sldId id="27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854F33-C8A1-1ACF-74B3-467939B45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725D1F-09C5-55FF-69F6-7840D3AE5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94AD6F-266D-68A0-1D7D-CFF49C55C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E45A69-E60E-887D-692A-644ECE42B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2EE486-45A7-FBEF-7568-431E81370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46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B71D4F-6F5E-CB92-2F04-81000B642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77E98E-F5B5-EB38-7E67-9B504A67D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138610-D287-37EC-3479-C492C82C4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29C5ED-1334-FBAF-44C7-DC05EB5A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E28161-9FC6-DD5B-A147-9021E0308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856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25172-BF5E-EF2F-E428-21DDC6132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EB7A72-BCF6-868E-0708-B57BAD0C3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B881F0-6477-E1CD-F7B4-FFC8731F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F6463D-BC92-7F8E-EA33-CFB99F5AA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735AB6-B676-B00C-4724-3F0B579E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691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8BA45-9754-5D27-4E13-04FCC58B5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86AC8-3210-1A71-4477-CBE04180D1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8C4680-1156-AA2B-EEBA-8FAB596EC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01041F-9220-2D63-71F7-18BE76E78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0F30DB-F68E-E66A-EEA5-76543BF34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D22E01-7941-8143-7D66-1953DA6C8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87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7D19C-58F4-7F47-1E11-237988C2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FC8D96-DA09-0442-2377-FAAFACA3C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A02A3F-ED2D-03A4-0AD2-AB1A32B2E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9B96471-B540-A2FE-F839-42780C4CD4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7CDC963-0DE1-5CF3-01D3-52D8D8345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865E1F5-F8D7-506F-D811-590FDFE44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2037888-3289-4113-257B-05DF00A74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9B4301A-B00D-4779-A4A6-42453DBA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43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31AEE-7DF3-1B41-CB0C-F23D8B897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6928B2-39FD-B4E0-C63F-509C1227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9B896C-D2B9-9DAA-184A-BE7447D84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3E1A17-EC16-C3A1-35F8-D3DB42CD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977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969BF97-D7ED-14CF-8A2F-B42B2013E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41E1CBC-F185-C932-BC51-DC3DFA37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B75A00-C0FE-B030-DB21-2DA912B99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957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7BB8F-8289-0A26-9D18-80343F13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19E9E1-E66F-309C-AC44-FB3C74765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64E4B1-89E5-D677-200D-7A346B086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89B175-B785-5E42-8668-C5625D626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AFFA9-50E7-BD54-425D-A75A06293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3C9D1B-39B8-CD84-64B3-A31D9FA0A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018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F4A82-F589-24E5-AF55-0F7E7959B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5075A3E-3716-2D5E-6776-CB26958B3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70B24E-466E-C694-5A3A-01D0E9E83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63A1E7-035A-53D3-7301-273D72CFB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4C6E33-CA74-6767-CFB8-CD334084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75D51D-02D0-B71E-0DBC-EDFB253B7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36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2C4D51-09D6-E4D8-9E19-F96AAA3A7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953C69-705E-8F65-F04E-6074B2E94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B0A6BF-69F7-92B0-042E-7820487E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88D59-D29F-A43C-C1FA-59DE102C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F78500-B4F0-0A99-0F6B-A242D61BB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67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9E2853-C8C2-F74A-F2AD-E7AA5E660A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EAC551-018F-7D42-14E1-41F7F7160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8621A8-E9AA-5933-B971-54EF99EDC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FA579B-BDEC-227E-7AAA-DB1731FED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463FD-DBA7-4BB7-1F58-84CEB6E1B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99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C402D2-D4FE-E412-8C3C-100E2EFBF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452CDF-3EA8-470E-5D69-F6336D1FD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4C9027-8C8B-2C76-E01D-932902B73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0B5DE-F217-42C6-B9CE-8B53FAAA7CFE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13DC57-DD7E-3F1D-82D7-4E3983495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8F03F9-D5EB-89A8-B34F-7575BFA08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D354D-ACEE-4610-BA5B-6A7F97B0CD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985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C8A1DFC-535E-A85F-8BC5-320927CDBF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0340D5-3339-F7E0-24A0-B2EAC0B56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543" y="2261081"/>
            <a:ext cx="11596914" cy="1655762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sz="48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УРОК ПАМЯТИ</a:t>
            </a:r>
            <a:br>
              <a:rPr lang="ru-RU" sz="48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</a:br>
            <a:r>
              <a:rPr lang="ru-RU" sz="48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«1941 год: школа на пороге войны»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503A2C-F22C-0BC2-21DB-C03F4904F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5143" y="4038600"/>
            <a:ext cx="9144000" cy="262345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историко-патриотического проекта</a:t>
            </a:r>
          </a:p>
          <a:p>
            <a:pPr>
              <a:lnSpc>
                <a:spcPct val="100000"/>
              </a:lnSpc>
            </a:pP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«Уроки Победы в педагогическом классе»</a:t>
            </a:r>
          </a:p>
          <a:p>
            <a:pPr>
              <a:lnSpc>
                <a:spcPct val="100000"/>
              </a:lnSpc>
            </a:pPr>
            <a:endParaRPr lang="ru-RU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16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victory-lessons@oo-syp.ru</a:t>
            </a:r>
            <a:r>
              <a:rPr lang="ru-RU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victory-lessons.oo-syp.ru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D403D0-D089-7E8F-10D1-C339E6057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110" y="195943"/>
            <a:ext cx="2293780" cy="9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14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61A5AE-5817-9C87-E1EC-29CD5AEDA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2A932D-7964-C21B-1183-80AC3EAB3D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4C07FE-8AD3-F16B-8CAE-1D386EBC9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949805"/>
          </a:xfrm>
        </p:spPr>
        <p:txBody>
          <a:bodyPr>
            <a:noAutofit/>
          </a:bodyPr>
          <a:lstStyle/>
          <a:p>
            <a:pPr marL="0" indent="0"/>
            <a:r>
              <a:rPr lang="ru-RU" sz="54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22 ИЮНЯ 1941 ГОДА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6E23E6-A8C9-2895-7928-597FB06DC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013437FE-CF83-88DD-EE5B-77D763C398A0}"/>
              </a:ext>
            </a:extLst>
          </p:cNvPr>
          <p:cNvSpPr/>
          <p:nvPr/>
        </p:nvSpPr>
        <p:spPr>
          <a:xfrm>
            <a:off x="386299" y="1311275"/>
            <a:ext cx="5709702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22 июня 1941 года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Начало Великой Отечественной войны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Война изменила жизнь миллионов семей,</a:t>
            </a: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школ, педагогов и детей.</a:t>
            </a:r>
          </a:p>
          <a:p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Лето 1941 года. Учебный год завершён. </a:t>
            </a: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Впереди — неизвестность.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CB49B7-1178-12CB-29BA-02B83EEFC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544" y="1245961"/>
            <a:ext cx="5083629" cy="5083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9323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522432-DB04-26C9-57A2-FF15CF4C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5E1838F-3E2A-5662-1FF2-DD30B11D27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5E5C5-2892-86C8-D194-55C398143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949805"/>
          </a:xfrm>
        </p:spPr>
        <p:txBody>
          <a:bodyPr>
            <a:noAutofit/>
          </a:bodyPr>
          <a:lstStyle/>
          <a:p>
            <a:pPr marL="0" indent="0" algn="l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ШКОЛА В ПЕРВЫЕ </a:t>
            </a:r>
            <a:b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</a:b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МЕСЯЦЫ ВОЙНЫ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E19786-F2DC-72D3-FD97-34CB73B8C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E220A15D-A819-8A44-1A67-37102E49A8FE}"/>
              </a:ext>
            </a:extLst>
          </p:cNvPr>
          <p:cNvSpPr/>
          <p:nvPr/>
        </p:nvSpPr>
        <p:spPr>
          <a:xfrm>
            <a:off x="5921829" y="1200798"/>
            <a:ext cx="5868380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Школа в первые месяцы войны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Учителя уходили на фронт</a:t>
            </a:r>
          </a:p>
          <a:p>
            <a:r>
              <a:rPr lang="ru-RU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Школьные здания использовались для госпиталей и других нужд</a:t>
            </a:r>
          </a:p>
          <a:p>
            <a:r>
              <a:rPr lang="ru-RU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Дети и педагоги эвакуировались</a:t>
            </a:r>
          </a:p>
          <a:p>
            <a:r>
              <a:rPr lang="ru-RU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Учебный год приходилось организовывать заново</a:t>
            </a:r>
          </a:p>
          <a:p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Но обучение детей старались не прекращать.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0397B4-9596-611B-6F84-F5B12210D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791" y="1341691"/>
            <a:ext cx="51435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693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38D2F6-2A99-4872-CCEA-097BCE399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3974FC9-7134-42F1-9B57-B2CB08AA178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A277FF-7269-BCCD-49DE-49DD6C07EE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742561"/>
          </a:xfrm>
        </p:spPr>
        <p:txBody>
          <a:bodyPr>
            <a:noAutofit/>
          </a:bodyPr>
          <a:lstStyle/>
          <a:p>
            <a:pPr marL="0" indent="0" algn="l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КАК УЧИЛИСЬ ВО ВРЕМЯ ВОЙНЫ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CF7234-749B-DDBF-D1C3-208280813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5B688170-717F-6543-45BA-7EB1EC4EDD92}"/>
              </a:ext>
            </a:extLst>
          </p:cNvPr>
          <p:cNvSpPr/>
          <p:nvPr/>
        </p:nvSpPr>
        <p:spPr>
          <a:xfrm>
            <a:off x="386299" y="1311275"/>
            <a:ext cx="5709702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Как учились в военные годы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Занятия проходили в несколько смен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В классах было тесно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Учебников, бумаги, карандашей и мела не хватало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Учителя вели несколько предметов и классов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Дети помогали семьям и работали, но продолжали учиться</a:t>
            </a:r>
          </a:p>
          <a:p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Школа была не только местом учёбы, но и местом поддержки.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E83FAB-FE4F-D7A4-14CE-A66D525D5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0" y="1130540"/>
            <a:ext cx="51435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596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14C8EF-D43E-EE7B-02FF-0CD33EF89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6183780-9FEF-8FC8-B47C-4A59FC012E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E95DDF-1A44-A4E0-09E8-56766758C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949805"/>
          </a:xfrm>
        </p:spPr>
        <p:txBody>
          <a:bodyPr>
            <a:noAutofit/>
          </a:bodyPr>
          <a:lstStyle/>
          <a:p>
            <a:pPr marL="0" indent="0" algn="l"/>
            <a:r>
              <a:rPr lang="ru-RU" sz="54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ЛЕНИНГРАД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8093EF-C098-C68F-ABF5-0DB5EF532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E0946FED-29FA-878A-B64B-FC910193DB7E}"/>
              </a:ext>
            </a:extLst>
          </p:cNvPr>
          <p:cNvSpPr/>
          <p:nvPr/>
        </p:nvSpPr>
        <p:spPr>
          <a:xfrm>
            <a:off x="5921829" y="1200798"/>
            <a:ext cx="5868380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Блокадный Ленинград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В городе оставались сотни тысяч детей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Школьные занятия продолжались в тяжелейших условиях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Уроки проходили в школах, убежищах и других приспособленных помещениях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Учитель помогал ребёнку сохранять распорядок и надежду</a:t>
            </a:r>
          </a:p>
          <a:p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Урок означал: жизнь продолжается.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A71873-FD00-040B-EE20-7A6BC1978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38" y="1341691"/>
            <a:ext cx="51435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9396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72B3CC-0799-4B44-7B18-494CD7194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FF76FD7-A692-436F-2DA2-41239B6346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69544-E7CE-89E8-8EA2-5FCE44FF8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742561"/>
          </a:xfrm>
        </p:spPr>
        <p:txBody>
          <a:bodyPr>
            <a:noAutofit/>
          </a:bodyPr>
          <a:lstStyle/>
          <a:p>
            <a:pPr marL="0" indent="0" algn="l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БЕЛАРУСЬ. ШКОЛА В ЛЕСУ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C43FC2-4019-6DA9-67A8-FC6B10020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B0F0C2FC-62CF-1C48-D53D-0778AB703B3B}"/>
              </a:ext>
            </a:extLst>
          </p:cNvPr>
          <p:cNvSpPr/>
          <p:nvPr/>
        </p:nvSpPr>
        <p:spPr>
          <a:xfrm>
            <a:off x="386299" y="1311275"/>
            <a:ext cx="5709702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БССР в годы войны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Республика одной из первых оказалась в зоне боевых действий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Многие территории были оккупированы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Школы разрушались, педагоги уходили на фронт и в подполье</a:t>
            </a:r>
          </a:p>
          <a:p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После освобождения образование приходилось восстанавливать почти заново</a:t>
            </a:r>
          </a:p>
          <a:p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Сохранить образование означало сохранить будущее детей.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6F5B7D-95FF-CBBD-9510-69D3CD300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9029" y="1130540"/>
            <a:ext cx="5268686" cy="5268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0547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0FF16-C17B-E65C-8E4C-254124B7D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A90BFC-E22B-9764-4D78-E91055BFD8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12DE63-3851-8974-C308-08C3AB4C3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949805"/>
          </a:xfrm>
        </p:spPr>
        <p:txBody>
          <a:bodyPr>
            <a:noAutofit/>
          </a:bodyPr>
          <a:lstStyle/>
          <a:p>
            <a:pPr marL="0" indent="0" algn="l"/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ШКОЛА В УСЛОВИЯХ ОККУПАЦИИ И ПАРТИЗАНСКОЙ БОРЬБЫ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C38D96-5F21-B951-8A30-F488E3F54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0027709B-0C45-6EF9-6660-E645AAEB43CC}"/>
              </a:ext>
            </a:extLst>
          </p:cNvPr>
          <p:cNvSpPr/>
          <p:nvPr/>
        </p:nvSpPr>
        <p:spPr>
          <a:xfrm>
            <a:off x="5921829" y="1200798"/>
            <a:ext cx="5868380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На оккупированной территории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Дети часто лишались возможности посещать обычную школу</a:t>
            </a:r>
          </a:p>
          <a:p>
            <a:r>
              <a:rPr lang="ru-RU" i="1" dirty="0">
                <a:solidFill>
                  <a:schemeClr val="bg1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Учителя помогали семьям, участвовали в подполье и партизанском движении</a:t>
            </a:r>
          </a:p>
          <a:p>
            <a:r>
              <a:rPr lang="ru-RU" i="1" dirty="0">
                <a:solidFill>
                  <a:schemeClr val="bg1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В партизанских районах предпринимались попытки организовать обучение</a:t>
            </a:r>
          </a:p>
          <a:p>
            <a:r>
              <a:rPr lang="ru-RU" i="1" dirty="0">
                <a:solidFill>
                  <a:schemeClr val="bg1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Знания, родная речь и память становились частью сопротивления</a:t>
            </a:r>
          </a:p>
          <a:p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Школа могла существовать там, где взрослые не оставляли детей без внимания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DAB00B-98BE-F45A-C4DB-70110C49B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38" y="1341691"/>
            <a:ext cx="51435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3820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4E833B-FAD3-10E2-CC61-9971E879B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89DE57-396E-2E5E-8AB7-8CB6155908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32C29B-92AF-298A-573F-3CC2352CF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742561"/>
          </a:xfrm>
        </p:spPr>
        <p:txBody>
          <a:bodyPr>
            <a:noAutofit/>
          </a:bodyPr>
          <a:lstStyle/>
          <a:p>
            <a:pPr marL="0" indent="0" algn="l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УЧИТЕЛЬ В ГОДЫ ВОЙНЫ</a:t>
            </a:r>
            <a:b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</a:b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ОСНОВНОЙ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0643B1-D6F7-9E27-35EC-43C71AD3B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77B0FDB5-74BC-647C-6283-21C41970E37C}"/>
              </a:ext>
            </a:extLst>
          </p:cNvPr>
          <p:cNvSpPr/>
          <p:nvPr/>
        </p:nvSpPr>
        <p:spPr>
          <a:xfrm>
            <a:off x="386299" y="1311275"/>
            <a:ext cx="5709702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Учитель в годы войны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Учитель мог быть:</a:t>
            </a: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фронтовиком</a:t>
            </a: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организатором школы в тылу</a:t>
            </a: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помощником эвакуированных детей</a:t>
            </a: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участником подполья или партизанского движения</a:t>
            </a: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человеком, который возвращал ребёнку чувство нормальной жизни</a:t>
            </a:r>
          </a:p>
          <a:p>
            <a:endParaRPr lang="ru-RU" sz="11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Сохранить образование означало сохранить будущее детей.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3CF657-7B92-7E97-7139-281AEB302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366" y="938504"/>
            <a:ext cx="51435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395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A5123-6960-FFBD-58A2-D9DE83040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EDBBF8B-B4BD-93C0-E981-93DC1FC6C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22E9F-BD7B-3194-94E6-94C849A23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4"/>
            <a:ext cx="8509000" cy="632046"/>
          </a:xfrm>
        </p:spPr>
        <p:txBody>
          <a:bodyPr>
            <a:noAutofit/>
          </a:bodyPr>
          <a:lstStyle/>
          <a:p>
            <a:pPr marL="0" indent="0" algn="l"/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СЕРГЕЙ ПЕТРОВИЧ АНИЩЕНКО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F30798-491A-733F-3489-AE5EA0E7E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7509217D-FFB4-EFF8-B986-E83D269093EC}"/>
              </a:ext>
            </a:extLst>
          </p:cNvPr>
          <p:cNvSpPr/>
          <p:nvPr/>
        </p:nvSpPr>
        <p:spPr>
          <a:xfrm>
            <a:off x="5921829" y="1200798"/>
            <a:ext cx="5868380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Сергей Петрович Анищенко</a:t>
            </a: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1923–1944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pPr algn="just"/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Красноармеец, стрелок</a:t>
            </a:r>
          </a:p>
          <a:p>
            <a:pPr algn="just"/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16-й стрелковый полк, 102-я стрелковая дивизия</a:t>
            </a:r>
          </a:p>
          <a:p>
            <a:pPr algn="just"/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48-я армия, 1-й Белорусский фронт</a:t>
            </a:r>
          </a:p>
          <a:p>
            <a:pPr algn="just"/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Погиб в 1944 году</a:t>
            </a:r>
          </a:p>
          <a:p>
            <a:pPr algn="just"/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Герой Советского Союза — посмертно</a:t>
            </a:r>
          </a:p>
          <a:p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Ему был примерно 21 год.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877AE6-53F1-2587-630D-DEC0AAD84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92" y="1200798"/>
            <a:ext cx="4251261" cy="5413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8050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FDCBF2-62E9-00AD-714C-D2DF74327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762E31-9E54-3F98-A6CE-3D519558D4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80F4B-4D0B-F6E9-D6D8-16AB27569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742561"/>
          </a:xfrm>
        </p:spPr>
        <p:txBody>
          <a:bodyPr>
            <a:noAutofit/>
          </a:bodyPr>
          <a:lstStyle/>
          <a:p>
            <a:pPr marL="0" indent="0" algn="l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ВАСИЛИЙ ГРИГОРЬЕВИЧ ЗАЙЦЕВ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E05781-EDE0-BBA1-0FD3-3A7143D2A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84D72A99-AF96-D3CD-967E-AC4FF21FA0F5}"/>
              </a:ext>
            </a:extLst>
          </p:cNvPr>
          <p:cNvSpPr/>
          <p:nvPr/>
        </p:nvSpPr>
        <p:spPr>
          <a:xfrm>
            <a:off x="386299" y="1311275"/>
            <a:ext cx="5709702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Василий Григорьевич Зайцев</a:t>
            </a: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1915–1991</a:t>
            </a:r>
          </a:p>
          <a:p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До войны — учитель физики и математики</a:t>
            </a: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Добивался направления на фронт</a:t>
            </a: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Участник Сталинградской битвы</a:t>
            </a: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Снайпер</a:t>
            </a:r>
          </a:p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Обучал других бойцов</a:t>
            </a:r>
          </a:p>
          <a:p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Профессия учителя не исчезла — она проявилась в умении обучать других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67D437-22E9-03F7-9583-48CDE7E3D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7493" y="1130540"/>
            <a:ext cx="405128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32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7FED3-8486-3785-131E-934ED1848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04A000D-B1C1-6AFA-2A1B-DF6F1DE4252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E78098-144E-6BFE-BAB6-4C5697F1A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949805"/>
          </a:xfrm>
        </p:spPr>
        <p:txBody>
          <a:bodyPr>
            <a:noAutofit/>
          </a:bodyPr>
          <a:lstStyle/>
          <a:p>
            <a:pPr marL="0" indent="0" algn="l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ПЕДСОВЕТ СЕНТЯБРЯ </a:t>
            </a:r>
            <a:b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</a:b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1941 ГОДА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53A6DF-3804-B056-879A-AE7EC5A3A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1159A484-5889-2973-CFE5-473BCB169EDE}"/>
              </a:ext>
            </a:extLst>
          </p:cNvPr>
          <p:cNvSpPr/>
          <p:nvPr/>
        </p:nvSpPr>
        <p:spPr>
          <a:xfrm>
            <a:off x="5908447" y="1376553"/>
            <a:ext cx="5868380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Педагогический совет. </a:t>
            </a: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Сентябрь 1941 года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Ситуация:</a:t>
            </a: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В школе не хватает учителей, учебников и бумаги. Среди детей — эвакуированные. Один кабинет нужен для медицинского пункта.</a:t>
            </a:r>
          </a:p>
          <a:p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Обсудите:</a:t>
            </a: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1. Что школа обязана сохранить в первую очередь?</a:t>
            </a: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2. От чего можно отказаться?</a:t>
            </a: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3. Что учитель скажет детям в первый день?</a:t>
            </a:r>
          </a:p>
          <a:p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Время на обсуждение — 3 минуты.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47D8FC-AE31-8FCB-5E82-F8CA80BE8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58" y="1341691"/>
            <a:ext cx="5208816" cy="5208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1837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F5C2B1-C067-E373-8241-E4D5BEC18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2CA7D53-C334-3BC5-8E39-9DA8DDE6D1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2B0BD-4106-E30B-833B-F0C82100C4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742561"/>
          </a:xfrm>
        </p:spPr>
        <p:txBody>
          <a:bodyPr>
            <a:noAutofit/>
          </a:bodyPr>
          <a:lstStyle/>
          <a:p>
            <a:pPr marL="0" indent="0" algn="l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ЧТО ЗАЩИЩАЕТ УЧИТЕЛЬ?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B41D82-7B05-E8A5-91DC-8F0BCF98E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A2BE8CA9-C73A-34E3-E157-8AB3DBFB88F5}"/>
              </a:ext>
            </a:extLst>
          </p:cNvPr>
          <p:cNvSpPr/>
          <p:nvPr/>
        </p:nvSpPr>
        <p:spPr>
          <a:xfrm>
            <a:off x="386299" y="1311275"/>
            <a:ext cx="5709702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Что защищает учитель?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Право ребёнка оставаться ребёнком</a:t>
            </a: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Память</a:t>
            </a: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Человеческое достоинство</a:t>
            </a: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Надежду</a:t>
            </a: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Будущее</a:t>
            </a:r>
          </a:p>
          <a:p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Каждый урок был утверждением: </a:t>
            </a:r>
          </a:p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будущее существует.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78B64C-3F92-2F7F-ABF2-316DAB27C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300" y="1130540"/>
            <a:ext cx="51435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1573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94D473-D7B8-8F99-E483-A95F7D333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7212B52-D9C8-FBBD-6CDE-9D7D279089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0350AA-627E-F092-C1FE-4B732E525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949805"/>
          </a:xfrm>
        </p:spPr>
        <p:txBody>
          <a:bodyPr>
            <a:noAutofit/>
          </a:bodyPr>
          <a:lstStyle/>
          <a:p>
            <a:pPr marL="0" indent="0" algn="l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ПИСЬМО УЧИТЕЛЮ ВОЕННОГО ВРЕМЕНИ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3F3E24-2E1A-C0CD-357B-1E450092B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0531E356-8E6B-AC2B-422A-1C40651C7EA0}"/>
              </a:ext>
            </a:extLst>
          </p:cNvPr>
          <p:cNvSpPr/>
          <p:nvPr/>
        </p:nvSpPr>
        <p:spPr>
          <a:xfrm>
            <a:off x="5908447" y="1376553"/>
            <a:ext cx="5868380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Напишите одно предложение учителю военного времени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Это может быть:</a:t>
            </a: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благодарность</a:t>
            </a: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вопрос</a:t>
            </a: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• обещание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D0B4E4-8609-2F06-901C-984F72ABB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09" y="1530573"/>
            <a:ext cx="4865914" cy="4865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2774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CF365-AD0D-A732-AE8B-32C148BC0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93987A9-C2DB-FA8B-F677-B6B096E2034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614F21-CE8E-3B92-A452-D6D7442DE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8866" y="195943"/>
            <a:ext cx="8509000" cy="949805"/>
          </a:xfrm>
        </p:spPr>
        <p:txBody>
          <a:bodyPr>
            <a:noAutofit/>
          </a:bodyPr>
          <a:lstStyle/>
          <a:p>
            <a:pPr marL="0" indent="0" algn="l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ПИСЬМО УЧИТЕЛЮ ВОЕННОГО ВРЕМЕНИ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D1C460-D145-4AD0-89C3-BA2E94DB6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180735"/>
            <a:ext cx="2293780" cy="949805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9B3CF542-D7F5-3206-6C49-D37D9BEFC6C8}"/>
              </a:ext>
            </a:extLst>
          </p:cNvPr>
          <p:cNvSpPr/>
          <p:nvPr/>
        </p:nvSpPr>
        <p:spPr>
          <a:xfrm>
            <a:off x="642257" y="1376553"/>
            <a:ext cx="11134570" cy="5173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endParaRPr lang="ru-RU" sz="4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pPr algn="ctr"/>
            <a:endParaRPr lang="ru-RU" sz="4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  <a:p>
            <a:pPr algn="ctr"/>
            <a:r>
              <a:rPr lang="ru-RU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История становится памятью, когда мы сохраняем имена…</a:t>
            </a:r>
            <a:endParaRPr lang="ru-RU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mo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792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B1ECAB-B059-8C42-534E-0FD65D2B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BF41928-9E55-C82E-9DDD-09ADE06608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37F832-FCCD-4D32-ADCF-1BB38236E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543" y="2261081"/>
            <a:ext cx="11596914" cy="1655762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sz="48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УРОК ПАМЯТИ</a:t>
            </a:r>
            <a:br>
              <a:rPr lang="ru-RU" sz="48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</a:br>
            <a:r>
              <a:rPr lang="ru-RU" sz="4800" dirty="0">
                <a:solidFill>
                  <a:schemeClr val="bg1"/>
                </a:solidFill>
                <a:latin typeface="Arial Black" panose="020B0A04020102020204" pitchFamily="34" charset="0"/>
                <a:ea typeface="Outfit Extra Bold" pitchFamily="34" charset="-122"/>
                <a:cs typeface="Outfit Extra Bold" pitchFamily="34" charset="-120"/>
              </a:rPr>
              <a:t>«1941 год: школа на пороге войны»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A46916-C3AB-DD87-2F91-F3BC17745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5143" y="5006295"/>
            <a:ext cx="9144000" cy="16557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историко-патриотического проекта</a:t>
            </a:r>
          </a:p>
          <a:p>
            <a:pPr>
              <a:lnSpc>
                <a:spcPct val="100000"/>
              </a:lnSpc>
            </a:pP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«Уроки Победы в педагогическом классе»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2DC010-A328-3F0C-4C4A-301C42C19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110" y="195943"/>
            <a:ext cx="2293780" cy="9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149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alpha val="63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612</Words>
  <Application>Microsoft Office PowerPoint</Application>
  <PresentationFormat>Широкоэкранный</PresentationFormat>
  <Paragraphs>143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Тема Office</vt:lpstr>
      <vt:lpstr>УРОК ПАМЯТИ «1941 год: школа на пороге войны»</vt:lpstr>
      <vt:lpstr>22 ИЮНЯ 1941 ГОДА</vt:lpstr>
      <vt:lpstr>ШКОЛА В ПЕРВЫЕ  МЕСЯЦЫ ВОЙНЫ</vt:lpstr>
      <vt:lpstr>КАК УЧИЛИСЬ ВО ВРЕМЯ ВОЙНЫ</vt:lpstr>
      <vt:lpstr>ЛЕНИНГРАД</vt:lpstr>
      <vt:lpstr>БЕЛАРУСЬ. ШКОЛА В ЛЕСУ</vt:lpstr>
      <vt:lpstr>ШКОЛА В УСЛОВИЯХ ОККУПАЦИИ И ПАРТИЗАНСКОЙ БОРЬБЫ</vt:lpstr>
      <vt:lpstr>УЧИТЕЛЬ В ГОДЫ ВОЙНЫ ОСНОВНОЙ</vt:lpstr>
      <vt:lpstr>СЕРГЕЙ ПЕТРОВИЧ АНИЩЕНКО</vt:lpstr>
      <vt:lpstr>ВАСИЛИЙ ГРИГОРЬЕВИЧ ЗАЙЦЕВ</vt:lpstr>
      <vt:lpstr>ПЕДСОВЕТ СЕНТЯБРЯ  1941 ГОДА</vt:lpstr>
      <vt:lpstr>ЧТО ЗАЩИЩАЕТ УЧИТЕЛЬ?</vt:lpstr>
      <vt:lpstr>ПИСЬМО УЧИТЕЛЮ ВОЕННОГО ВРЕМЕНИ</vt:lpstr>
      <vt:lpstr>ПИСЬМО УЧИТЕЛЮ ВОЕННОГО ВРЕМЕНИ</vt:lpstr>
      <vt:lpstr>УРОК ПАМЯТИ «1941 год: школа на пороге войны»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Союз юных педагогов</dc:creator>
  <cp:lastModifiedBy>Денис Костянко</cp:lastModifiedBy>
  <cp:revision>2</cp:revision>
  <dcterms:created xsi:type="dcterms:W3CDTF">2026-10-04T19:55:39Z</dcterms:created>
  <dcterms:modified xsi:type="dcterms:W3CDTF">2026-10-07T20:16:33Z</dcterms:modified>
</cp:coreProperties>
</file>